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7" r:id="rId1"/>
  </p:sldMasterIdLst>
  <p:sldIdLst>
    <p:sldId id="257" r:id="rId2"/>
    <p:sldId id="258" r:id="rId3"/>
    <p:sldId id="259" r:id="rId4"/>
    <p:sldId id="260" r:id="rId5"/>
    <p:sldId id="261" r:id="rId6"/>
    <p:sldId id="262" r:id="rId7"/>
    <p:sldId id="264" r:id="rId8"/>
    <p:sldId id="265" r:id="rId9"/>
    <p:sldId id="267" r:id="rId10"/>
    <p:sldId id="268" r:id="rId11"/>
    <p:sldId id="269" r:id="rId12"/>
    <p:sldId id="266" r:id="rId13"/>
    <p:sldId id="272"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55B22C-8CB4-4E80-B7C7-56765DF37C68}">
          <p14:sldIdLst>
            <p14:sldId id="257"/>
            <p14:sldId id="258"/>
            <p14:sldId id="259"/>
            <p14:sldId id="260"/>
            <p14:sldId id="261"/>
            <p14:sldId id="262"/>
            <p14:sldId id="264"/>
            <p14:sldId id="265"/>
            <p14:sldId id="267"/>
            <p14:sldId id="268"/>
            <p14:sldId id="269"/>
            <p14:sldId id="266"/>
            <p14:sldId id="272"/>
            <p14:sldId id="271"/>
            <p14:sldId id="270"/>
          </p14:sldIdLst>
        </p14:section>
        <p14:section name="Untitled Section" id="{93860041-1F72-4454-A980-B25D42E414F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A21D8-0DAB-4076-93B7-FB23DA49FD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987EA39-BD07-4507-8604-FC57B597214C}">
      <dgm:prSet/>
      <dgm:spPr/>
      <dgm:t>
        <a:bodyPr/>
        <a:lstStyle/>
        <a:p>
          <a:r>
            <a:rPr lang="en-US" i="0" baseline="0" dirty="0"/>
            <a:t>Adverse Childhood Experiences(ACE’s) Study: a glance   </a:t>
          </a:r>
          <a:endParaRPr lang="en-GB" dirty="0"/>
        </a:p>
      </dgm:t>
    </dgm:pt>
    <dgm:pt modelId="{9BE36C6F-F749-4B05-8B72-0065607EE408}" type="parTrans" cxnId="{EF5E4D4F-F1E3-40F6-942B-61F8A045B0A7}">
      <dgm:prSet/>
      <dgm:spPr/>
      <dgm:t>
        <a:bodyPr/>
        <a:lstStyle/>
        <a:p>
          <a:endParaRPr lang="en-GB"/>
        </a:p>
      </dgm:t>
    </dgm:pt>
    <dgm:pt modelId="{94653B30-E017-4916-8BE5-0D18C8CCD88C}" type="sibTrans" cxnId="{EF5E4D4F-F1E3-40F6-942B-61F8A045B0A7}">
      <dgm:prSet/>
      <dgm:spPr/>
      <dgm:t>
        <a:bodyPr/>
        <a:lstStyle/>
        <a:p>
          <a:endParaRPr lang="en-GB"/>
        </a:p>
      </dgm:t>
    </dgm:pt>
    <dgm:pt modelId="{93A0DDD9-F4CB-4ED6-936B-55DAA5386D51}" type="pres">
      <dgm:prSet presAssocID="{094A21D8-0DAB-4076-93B7-FB23DA49FD3D}" presName="hierChild1" presStyleCnt="0">
        <dgm:presLayoutVars>
          <dgm:orgChart val="1"/>
          <dgm:chPref val="1"/>
          <dgm:dir/>
          <dgm:animOne val="branch"/>
          <dgm:animLvl val="lvl"/>
          <dgm:resizeHandles/>
        </dgm:presLayoutVars>
      </dgm:prSet>
      <dgm:spPr/>
    </dgm:pt>
    <dgm:pt modelId="{20D00202-383F-49A3-A742-09747C3B2AAC}" type="pres">
      <dgm:prSet presAssocID="{A987EA39-BD07-4507-8604-FC57B597214C}" presName="hierRoot1" presStyleCnt="0">
        <dgm:presLayoutVars>
          <dgm:hierBranch val="init"/>
        </dgm:presLayoutVars>
      </dgm:prSet>
      <dgm:spPr/>
    </dgm:pt>
    <dgm:pt modelId="{C9307E64-1A66-4CC4-A2CC-9C4B0549BDB8}" type="pres">
      <dgm:prSet presAssocID="{A987EA39-BD07-4507-8604-FC57B597214C}" presName="rootComposite1" presStyleCnt="0"/>
      <dgm:spPr/>
    </dgm:pt>
    <dgm:pt modelId="{9F6EF947-B5DA-43DD-9B31-312D382A9D59}" type="pres">
      <dgm:prSet presAssocID="{A987EA39-BD07-4507-8604-FC57B597214C}" presName="rootText1" presStyleLbl="node0" presStyleIdx="0" presStyleCnt="1">
        <dgm:presLayoutVars>
          <dgm:chPref val="3"/>
        </dgm:presLayoutVars>
      </dgm:prSet>
      <dgm:spPr/>
    </dgm:pt>
    <dgm:pt modelId="{7F5352B2-B7C2-4E86-B64D-485E55E15216}" type="pres">
      <dgm:prSet presAssocID="{A987EA39-BD07-4507-8604-FC57B597214C}" presName="rootConnector1" presStyleLbl="node1" presStyleIdx="0" presStyleCnt="0"/>
      <dgm:spPr/>
    </dgm:pt>
    <dgm:pt modelId="{0D861241-790F-405B-9DC7-BA756A3DE2CF}" type="pres">
      <dgm:prSet presAssocID="{A987EA39-BD07-4507-8604-FC57B597214C}" presName="hierChild2" presStyleCnt="0"/>
      <dgm:spPr/>
    </dgm:pt>
    <dgm:pt modelId="{9704116E-13D4-49A3-A063-77AF35C72DF2}" type="pres">
      <dgm:prSet presAssocID="{A987EA39-BD07-4507-8604-FC57B597214C}" presName="hierChild3" presStyleCnt="0"/>
      <dgm:spPr/>
    </dgm:pt>
  </dgm:ptLst>
  <dgm:cxnLst>
    <dgm:cxn modelId="{9AFE6239-BDA0-4E74-B5B2-E509FD114CF7}" type="presOf" srcId="{A987EA39-BD07-4507-8604-FC57B597214C}" destId="{7F5352B2-B7C2-4E86-B64D-485E55E15216}" srcOrd="1" destOrd="0" presId="urn:microsoft.com/office/officeart/2005/8/layout/orgChart1"/>
    <dgm:cxn modelId="{EF5E4D4F-F1E3-40F6-942B-61F8A045B0A7}" srcId="{094A21D8-0DAB-4076-93B7-FB23DA49FD3D}" destId="{A987EA39-BD07-4507-8604-FC57B597214C}" srcOrd="0" destOrd="0" parTransId="{9BE36C6F-F749-4B05-8B72-0065607EE408}" sibTransId="{94653B30-E017-4916-8BE5-0D18C8CCD88C}"/>
    <dgm:cxn modelId="{54B73A70-E8A5-4F35-9AC9-31703370B618}" type="presOf" srcId="{094A21D8-0DAB-4076-93B7-FB23DA49FD3D}" destId="{93A0DDD9-F4CB-4ED6-936B-55DAA5386D51}" srcOrd="0" destOrd="0" presId="urn:microsoft.com/office/officeart/2005/8/layout/orgChart1"/>
    <dgm:cxn modelId="{AD4E0BF1-EF25-4A3A-9133-37D94439B65F}" type="presOf" srcId="{A987EA39-BD07-4507-8604-FC57B597214C}" destId="{9F6EF947-B5DA-43DD-9B31-312D382A9D59}" srcOrd="0" destOrd="0" presId="urn:microsoft.com/office/officeart/2005/8/layout/orgChart1"/>
    <dgm:cxn modelId="{E7FCDF5E-1E9E-4635-9B6F-A8E89A215352}" type="presParOf" srcId="{93A0DDD9-F4CB-4ED6-936B-55DAA5386D51}" destId="{20D00202-383F-49A3-A742-09747C3B2AAC}" srcOrd="0" destOrd="0" presId="urn:microsoft.com/office/officeart/2005/8/layout/orgChart1"/>
    <dgm:cxn modelId="{B2CF402E-FF99-42F9-8DC8-6E2CA347F4F6}" type="presParOf" srcId="{20D00202-383F-49A3-A742-09747C3B2AAC}" destId="{C9307E64-1A66-4CC4-A2CC-9C4B0549BDB8}" srcOrd="0" destOrd="0" presId="urn:microsoft.com/office/officeart/2005/8/layout/orgChart1"/>
    <dgm:cxn modelId="{79FB0F40-C1A7-4708-9E9A-9FFD915D148C}" type="presParOf" srcId="{C9307E64-1A66-4CC4-A2CC-9C4B0549BDB8}" destId="{9F6EF947-B5DA-43DD-9B31-312D382A9D59}" srcOrd="0" destOrd="0" presId="urn:microsoft.com/office/officeart/2005/8/layout/orgChart1"/>
    <dgm:cxn modelId="{A8EF7300-B214-41C2-8EB6-EF3D75443A0C}" type="presParOf" srcId="{C9307E64-1A66-4CC4-A2CC-9C4B0549BDB8}" destId="{7F5352B2-B7C2-4E86-B64D-485E55E15216}" srcOrd="1" destOrd="0" presId="urn:microsoft.com/office/officeart/2005/8/layout/orgChart1"/>
    <dgm:cxn modelId="{542CC733-7A40-4354-9B06-BE8EADB4AE10}" type="presParOf" srcId="{20D00202-383F-49A3-A742-09747C3B2AAC}" destId="{0D861241-790F-405B-9DC7-BA756A3DE2CF}" srcOrd="1" destOrd="0" presId="urn:microsoft.com/office/officeart/2005/8/layout/orgChart1"/>
    <dgm:cxn modelId="{E152957A-2A7E-4AC3-931D-01115FFA85D9}" type="presParOf" srcId="{20D00202-383F-49A3-A742-09747C3B2AAC}" destId="{9704116E-13D4-49A3-A063-77AF35C72D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EF947-B5DA-43DD-9B31-312D382A9D59}">
      <dsp:nvSpPr>
        <dsp:cNvPr id="0" name=""/>
        <dsp:cNvSpPr/>
      </dsp:nvSpPr>
      <dsp:spPr>
        <a:xfrm>
          <a:off x="763" y="280059"/>
          <a:ext cx="6251790" cy="31258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US" sz="5500" i="0" kern="1200" baseline="0" dirty="0"/>
            <a:t>Adverse Childhood Experiences(ACE’s) Study: a glance   </a:t>
          </a:r>
          <a:endParaRPr lang="en-GB" sz="5500" kern="1200" dirty="0"/>
        </a:p>
      </dsp:txBody>
      <dsp:txXfrm>
        <a:off x="763" y="280059"/>
        <a:ext cx="6251790" cy="31258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4/15/2020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A98EE3D-8CD1-4C3F-BD1C-C98C9596463C}"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498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46661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882553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24824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66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44371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37912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374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79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1327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907D986-8816-4272-A432-0437A28A9828}" type="datetime1">
              <a:rPr lang="en-US" smtClean="0"/>
              <a:t>4/15/2020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969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D6E202-B606-4609-B914-27C9371A1F6D}" type="datetime1">
              <a:rPr lang="en-US" smtClean="0"/>
              <a:t>4/15/2020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8379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5D12A06-4B40-44CB-914B-205C473077BF}"/>
              </a:ext>
            </a:extLst>
          </p:cNvPr>
          <p:cNvGraphicFramePr/>
          <p:nvPr>
            <p:extLst>
              <p:ext uri="{D42A27DB-BD31-4B8C-83A1-F6EECF244321}">
                <p14:modId xmlns:p14="http://schemas.microsoft.com/office/powerpoint/2010/main" val="3008499910"/>
              </p:ext>
            </p:extLst>
          </p:nvPr>
        </p:nvGraphicFramePr>
        <p:xfrm>
          <a:off x="5289754" y="639097"/>
          <a:ext cx="6253317" cy="368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85000" lnSpcReduction="10000"/>
          </a:bodyPr>
          <a:lstStyle/>
          <a:p>
            <a:r>
              <a:rPr lang="en-US" dirty="0">
                <a:solidFill>
                  <a:schemeClr val="tx1">
                    <a:lumMod val="85000"/>
                    <a:lumOff val="15000"/>
                  </a:schemeClr>
                </a:solidFill>
              </a:rPr>
              <a:t>Tony Lacey (</a:t>
            </a:r>
            <a:r>
              <a:rPr lang="en-US" sz="1800" dirty="0">
                <a:solidFill>
                  <a:schemeClr val="tx1">
                    <a:lumMod val="85000"/>
                    <a:lumOff val="15000"/>
                  </a:schemeClr>
                </a:solidFill>
              </a:rPr>
              <a:t>MSc, BSc</a:t>
            </a:r>
            <a:r>
              <a:rPr lang="en-US" sz="1600" dirty="0">
                <a:solidFill>
                  <a:schemeClr val="tx1">
                    <a:lumMod val="85000"/>
                    <a:lumOff val="15000"/>
                  </a:schemeClr>
                </a:solidFill>
              </a:rPr>
              <a:t>)</a:t>
            </a:r>
            <a:r>
              <a:rPr lang="en-US" sz="1800" dirty="0">
                <a:solidFill>
                  <a:schemeClr val="tx1">
                    <a:lumMod val="85000"/>
                    <a:lumOff val="15000"/>
                  </a:schemeClr>
                </a:solidFill>
              </a:rPr>
              <a:t> </a:t>
            </a:r>
          </a:p>
          <a:p>
            <a:r>
              <a:rPr lang="en-US" sz="1700" dirty="0">
                <a:solidFill>
                  <a:schemeClr val="tx1">
                    <a:lumMod val="85000"/>
                    <a:lumOff val="15000"/>
                  </a:schemeClr>
                </a:solidFill>
              </a:rPr>
              <a:t>Senior Mental Health Practitioner and EMDR/DBT psychotherapist</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E632-8354-490E-B053-7374CB147DED}"/>
              </a:ext>
            </a:extLst>
          </p:cNvPr>
          <p:cNvSpPr>
            <a:spLocks noGrp="1"/>
          </p:cNvSpPr>
          <p:nvPr>
            <p:ph type="title"/>
          </p:nvPr>
        </p:nvSpPr>
        <p:spPr/>
        <p:txBody>
          <a:bodyPr/>
          <a:lstStyle/>
          <a:p>
            <a:r>
              <a:rPr lang="en-GB" dirty="0"/>
              <a:t>ACE continued </a:t>
            </a:r>
          </a:p>
        </p:txBody>
      </p:sp>
      <p:sp>
        <p:nvSpPr>
          <p:cNvPr id="3" name="Content Placeholder 2">
            <a:extLst>
              <a:ext uri="{FF2B5EF4-FFF2-40B4-BE49-F238E27FC236}">
                <a16:creationId xmlns:a16="http://schemas.microsoft.com/office/drawing/2014/main" id="{D32B1853-D4FD-49B4-BAE6-71BB029418F0}"/>
              </a:ext>
            </a:extLst>
          </p:cNvPr>
          <p:cNvSpPr>
            <a:spLocks noGrp="1"/>
          </p:cNvSpPr>
          <p:nvPr>
            <p:ph idx="1"/>
          </p:nvPr>
        </p:nvSpPr>
        <p:spPr/>
        <p:txBody>
          <a:bodyPr/>
          <a:lstStyle/>
          <a:p>
            <a:pPr>
              <a:buFont typeface="Arial" panose="020B0604020202020204" pitchFamily="34" charset="0"/>
              <a:buChar char="•"/>
            </a:pPr>
            <a:r>
              <a:rPr lang="en-US" dirty="0"/>
              <a:t>The ACE questionnaire allows EMDR clinicians to rapidly determine the contributing factors to present dysfunctions and identify the memories to be targeted for processing. </a:t>
            </a:r>
          </a:p>
          <a:p>
            <a:pPr>
              <a:buFont typeface="Arial" panose="020B0604020202020204" pitchFamily="34" charset="0"/>
              <a:buChar char="•"/>
            </a:pPr>
            <a:r>
              <a:rPr lang="en-US" dirty="0"/>
              <a:t>Triggers in the present that make people emotionally react  are most often a sign of unprocessed memories. </a:t>
            </a:r>
          </a:p>
          <a:p>
            <a:endParaRPr lang="en-GB" dirty="0"/>
          </a:p>
        </p:txBody>
      </p:sp>
    </p:spTree>
    <p:extLst>
      <p:ext uri="{BB962C8B-B14F-4D97-AF65-F5344CB8AC3E}">
        <p14:creationId xmlns:p14="http://schemas.microsoft.com/office/powerpoint/2010/main" val="286608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A16E-9377-4F06-8D38-C9B3B24ED965}"/>
              </a:ext>
            </a:extLst>
          </p:cNvPr>
          <p:cNvSpPr>
            <a:spLocks noGrp="1"/>
          </p:cNvSpPr>
          <p:nvPr>
            <p:ph type="title"/>
          </p:nvPr>
        </p:nvSpPr>
        <p:spPr/>
        <p:txBody>
          <a:bodyPr>
            <a:normAutofit/>
          </a:bodyPr>
          <a:lstStyle/>
          <a:p>
            <a:r>
              <a:rPr lang="en-GB" dirty="0"/>
              <a:t>Task: </a:t>
            </a:r>
            <a:br>
              <a:rPr lang="en-GB" dirty="0"/>
            </a:br>
            <a:r>
              <a:rPr lang="en-GB" dirty="0"/>
              <a:t>Review a trigger you’ve experienced</a:t>
            </a:r>
          </a:p>
        </p:txBody>
      </p:sp>
      <p:sp>
        <p:nvSpPr>
          <p:cNvPr id="3" name="Content Placeholder 2">
            <a:extLst>
              <a:ext uri="{FF2B5EF4-FFF2-40B4-BE49-F238E27FC236}">
                <a16:creationId xmlns:a16="http://schemas.microsoft.com/office/drawing/2014/main" id="{46BFE143-E67E-4F84-87C1-CB01D25CD352}"/>
              </a:ext>
            </a:extLst>
          </p:cNvPr>
          <p:cNvSpPr>
            <a:spLocks noGrp="1"/>
          </p:cNvSpPr>
          <p:nvPr>
            <p:ph idx="1"/>
          </p:nvPr>
        </p:nvSpPr>
        <p:spPr/>
        <p:txBody>
          <a:bodyPr>
            <a:normAutofit fontScale="55000" lnSpcReduction="20000"/>
          </a:bodyPr>
          <a:lstStyle/>
          <a:p>
            <a:pPr>
              <a:buFont typeface="Arial" panose="020B0604020202020204" pitchFamily="34" charset="0"/>
              <a:buChar char="•"/>
            </a:pPr>
            <a:r>
              <a:rPr lang="en-GB" b="1" dirty="0"/>
              <a:t>Write down a recent time you have been `triggered’. Stick to the facts and exactly what happened.</a:t>
            </a:r>
          </a:p>
          <a:p>
            <a:pPr>
              <a:buFont typeface="Arial" panose="020B0604020202020204" pitchFamily="34" charset="0"/>
              <a:buChar char="•"/>
            </a:pPr>
            <a:r>
              <a:rPr lang="en-GB" dirty="0"/>
              <a:t>Example- My boss said I look lovely </a:t>
            </a:r>
          </a:p>
          <a:p>
            <a:pPr>
              <a:buFont typeface="Arial" panose="020B0604020202020204" pitchFamily="34" charset="0"/>
              <a:buChar char="•"/>
            </a:pPr>
            <a:r>
              <a:rPr lang="en-GB" b="1" dirty="0"/>
              <a:t>Write down your emotion (no interpretations just one word). </a:t>
            </a:r>
          </a:p>
          <a:p>
            <a:pPr>
              <a:buFont typeface="Arial" panose="020B0604020202020204" pitchFamily="34" charset="0"/>
              <a:buChar char="•"/>
            </a:pPr>
            <a:r>
              <a:rPr lang="en-GB" dirty="0"/>
              <a:t>Example- fear</a:t>
            </a:r>
          </a:p>
          <a:p>
            <a:pPr>
              <a:buFont typeface="Arial" panose="020B0604020202020204" pitchFamily="34" charset="0"/>
              <a:buChar char="•"/>
            </a:pPr>
            <a:r>
              <a:rPr lang="en-GB" b="1" dirty="0"/>
              <a:t>Write down your thought you had in that moment</a:t>
            </a:r>
            <a:r>
              <a:rPr lang="en-GB" dirty="0"/>
              <a:t>. </a:t>
            </a:r>
          </a:p>
          <a:p>
            <a:pPr>
              <a:buFont typeface="Arial" panose="020B0604020202020204" pitchFamily="34" charset="0"/>
              <a:buChar char="•"/>
            </a:pPr>
            <a:r>
              <a:rPr lang="en-GB" dirty="0"/>
              <a:t>Example- He trying to take advantage of me </a:t>
            </a:r>
          </a:p>
          <a:p>
            <a:pPr>
              <a:buFont typeface="Arial" panose="020B0604020202020204" pitchFamily="34" charset="0"/>
              <a:buChar char="•"/>
            </a:pPr>
            <a:r>
              <a:rPr lang="en-GB" b="1" dirty="0"/>
              <a:t>Now look at your emotion and thought- does this fit the facts of the situation? </a:t>
            </a:r>
          </a:p>
          <a:p>
            <a:pPr marL="0" indent="0">
              <a:buNone/>
            </a:pPr>
            <a:r>
              <a:rPr lang="en-GB" dirty="0"/>
              <a:t>When you’ve calmed down… ask yourself what a good friend would feel and think in that situation (and even ask them if needed)</a:t>
            </a:r>
          </a:p>
          <a:p>
            <a:pPr marL="0" indent="0">
              <a:buNone/>
            </a:pPr>
            <a:r>
              <a:rPr lang="en-GB" dirty="0"/>
              <a:t>Does their answers match yours? … even just noticing your interpretations are driven by a past event (s) makes people feel better!</a:t>
            </a:r>
          </a:p>
          <a:p>
            <a:pPr marL="0" indent="0">
              <a:buNone/>
            </a:pPr>
            <a:r>
              <a:rPr lang="en-GB" dirty="0"/>
              <a:t>When your next triggered, challenge what's going on in your emotions or thoughts and see if it helps. </a:t>
            </a:r>
          </a:p>
          <a:p>
            <a:pPr marL="0" indent="0">
              <a:buNone/>
            </a:pPr>
            <a:r>
              <a:rPr lang="en-GB" dirty="0"/>
              <a:t>If you get tired fighting and challenging seek professional help from an EMDR therapist. </a:t>
            </a:r>
          </a:p>
          <a:p>
            <a:pPr marL="0" indent="0">
              <a:buNone/>
            </a:pPr>
            <a:endParaRPr lang="en-GB" dirty="0"/>
          </a:p>
          <a:p>
            <a:pPr marL="0" indent="0">
              <a:buNone/>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408362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340F-EBB7-4420-B0C9-FC035BFEE9E1}"/>
              </a:ext>
            </a:extLst>
          </p:cNvPr>
          <p:cNvSpPr>
            <a:spLocks noGrp="1"/>
          </p:cNvSpPr>
          <p:nvPr>
            <p:ph type="title"/>
          </p:nvPr>
        </p:nvSpPr>
        <p:spPr/>
        <p:txBody>
          <a:bodyPr>
            <a:normAutofit fontScale="90000"/>
          </a:bodyPr>
          <a:lstStyle/>
          <a:p>
            <a:r>
              <a:rPr lang="en-US" sz="3600" dirty="0"/>
              <a:t>It is good to understand your risks, so that you can take action to reduce them;</a:t>
            </a:r>
            <a:endParaRPr lang="en-GB" sz="3600" dirty="0"/>
          </a:p>
        </p:txBody>
      </p:sp>
      <p:sp>
        <p:nvSpPr>
          <p:cNvPr id="3" name="Content Placeholder 2">
            <a:extLst>
              <a:ext uri="{FF2B5EF4-FFF2-40B4-BE49-F238E27FC236}">
                <a16:creationId xmlns:a16="http://schemas.microsoft.com/office/drawing/2014/main" id="{9EB1B334-4F67-41EC-A678-A28B51619B46}"/>
              </a:ext>
            </a:extLst>
          </p:cNvPr>
          <p:cNvSpPr>
            <a:spLocks noGrp="1"/>
          </p:cNvSpPr>
          <p:nvPr>
            <p:ph idx="1"/>
          </p:nvPr>
        </p:nvSpPr>
        <p:spPr/>
        <p:txBody>
          <a:bodyPr>
            <a:normAutofit fontScale="85000" lnSpcReduction="10000"/>
          </a:bodyPr>
          <a:lstStyle/>
          <a:p>
            <a:pPr marL="0" indent="0">
              <a:buNone/>
            </a:pPr>
            <a:r>
              <a:rPr lang="en-US" b="1" dirty="0"/>
              <a:t>My advice</a:t>
            </a:r>
          </a:p>
          <a:p>
            <a:pPr>
              <a:buFont typeface="Arial" panose="020B0604020202020204" pitchFamily="34" charset="0"/>
              <a:buChar char="•"/>
            </a:pPr>
            <a:r>
              <a:rPr lang="en-US" dirty="0"/>
              <a:t>I invite you to take the ACE test (if you haven’t already and be aware of your score to share with your therapist and/or relevant person who you trust).</a:t>
            </a:r>
          </a:p>
          <a:p>
            <a:pPr>
              <a:buFont typeface="Arial" panose="020B0604020202020204" pitchFamily="34" charset="0"/>
              <a:buChar char="•"/>
            </a:pPr>
            <a:r>
              <a:rPr lang="en-US" dirty="0"/>
              <a:t> The ACE questionnaire is available for free download from (htpps://acestudy.org/ace score) in English, French, German Icelandic, Norwegian, Spanish and Swedish.</a:t>
            </a:r>
          </a:p>
          <a:p>
            <a:pPr>
              <a:buFont typeface="Arial" panose="020B0604020202020204" pitchFamily="34" charset="0"/>
              <a:buChar char="•"/>
            </a:pPr>
            <a:r>
              <a:rPr lang="en-US" dirty="0"/>
              <a:t>I also invite you to look at Ted Talks on YouTube about Adverse Childhood Experiences from medical and psychological clinicians. </a:t>
            </a:r>
          </a:p>
          <a:p>
            <a:pPr>
              <a:buFont typeface="Arial" panose="020B0604020202020204" pitchFamily="34" charset="0"/>
              <a:buChar char="•"/>
            </a:pPr>
            <a:r>
              <a:rPr lang="en-US" dirty="0"/>
              <a:t>(Note- answering these questions without being supported can be upsetting. If at any point you feel you don’t want to continue that is fine. It just highlights some affect (emotion) preparation work may be needed first to build your resources to face the questions). </a:t>
            </a:r>
          </a:p>
          <a:p>
            <a:endParaRPr lang="en-GB" dirty="0"/>
          </a:p>
        </p:txBody>
      </p:sp>
    </p:spTree>
    <p:extLst>
      <p:ext uri="{BB962C8B-B14F-4D97-AF65-F5344CB8AC3E}">
        <p14:creationId xmlns:p14="http://schemas.microsoft.com/office/powerpoint/2010/main" val="175131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E1CD-7250-4D34-91FA-AD994DC7281F}"/>
              </a:ext>
            </a:extLst>
          </p:cNvPr>
          <p:cNvSpPr>
            <a:spLocks noGrp="1"/>
          </p:cNvSpPr>
          <p:nvPr>
            <p:ph type="title"/>
          </p:nvPr>
        </p:nvSpPr>
        <p:spPr/>
        <p:txBody>
          <a:bodyPr/>
          <a:lstStyle/>
          <a:p>
            <a:r>
              <a:rPr lang="en-GB" dirty="0"/>
              <a:t>Effective Treatments for overcoming trauma </a:t>
            </a:r>
          </a:p>
        </p:txBody>
      </p:sp>
      <p:sp>
        <p:nvSpPr>
          <p:cNvPr id="3" name="Content Placeholder 2">
            <a:extLst>
              <a:ext uri="{FF2B5EF4-FFF2-40B4-BE49-F238E27FC236}">
                <a16:creationId xmlns:a16="http://schemas.microsoft.com/office/drawing/2014/main" id="{27BE3F2C-7C2F-4F91-82C0-9042EF0C4866}"/>
              </a:ext>
            </a:extLst>
          </p:cNvPr>
          <p:cNvSpPr>
            <a:spLocks noGrp="1"/>
          </p:cNvSpPr>
          <p:nvPr>
            <p:ph idx="1"/>
          </p:nvPr>
        </p:nvSpPr>
        <p:spPr/>
        <p:txBody>
          <a:bodyPr/>
          <a:lstStyle/>
          <a:p>
            <a:r>
              <a:rPr lang="en-GB" dirty="0"/>
              <a:t>Two gold standard treatments are EMDR and TF-CBT, which are recognised by WHO and NICE. </a:t>
            </a:r>
          </a:p>
          <a:p>
            <a:r>
              <a:rPr lang="en-GB" dirty="0"/>
              <a:t>Although, EMDR involves no homework compared to 2 hours daily homework set in TF-C</a:t>
            </a:r>
            <a:r>
              <a:rPr lang="en-GB" b="1" dirty="0"/>
              <a:t>BT. </a:t>
            </a:r>
          </a:p>
          <a:p>
            <a:r>
              <a:rPr lang="en-GB" dirty="0"/>
              <a:t>Yoga and meditation practices are now being found to be more helpful than medications for those who are negatively impacted by trauma related symptoms or c/PTSD and related symptoms (anxiety, depression, sleep disturbance). </a:t>
            </a:r>
          </a:p>
        </p:txBody>
      </p:sp>
    </p:spTree>
    <p:extLst>
      <p:ext uri="{BB962C8B-B14F-4D97-AF65-F5344CB8AC3E}">
        <p14:creationId xmlns:p14="http://schemas.microsoft.com/office/powerpoint/2010/main" val="157604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BA9D-C49B-45AC-A5F4-6CB79040F456}"/>
              </a:ext>
            </a:extLst>
          </p:cNvPr>
          <p:cNvSpPr>
            <a:spLocks noGrp="1"/>
          </p:cNvSpPr>
          <p:nvPr>
            <p:ph type="title"/>
          </p:nvPr>
        </p:nvSpPr>
        <p:spPr/>
        <p:txBody>
          <a:bodyPr/>
          <a:lstStyle/>
          <a:p>
            <a:r>
              <a:rPr lang="en-GB" dirty="0"/>
              <a:t>30- minute Questions opportunity? </a:t>
            </a:r>
          </a:p>
        </p:txBody>
      </p:sp>
      <p:sp>
        <p:nvSpPr>
          <p:cNvPr id="3" name="Content Placeholder 2">
            <a:extLst>
              <a:ext uri="{FF2B5EF4-FFF2-40B4-BE49-F238E27FC236}">
                <a16:creationId xmlns:a16="http://schemas.microsoft.com/office/drawing/2014/main" id="{BDE314F3-C106-48CE-99E3-613E7B8BEDD2}"/>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05882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99C1-31CE-4833-8DB5-A2CCD6BC5498}"/>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B821829A-8BCE-41B7-94FE-9ACBFBB1B63C}"/>
              </a:ext>
            </a:extLst>
          </p:cNvPr>
          <p:cNvSpPr>
            <a:spLocks noGrp="1"/>
          </p:cNvSpPr>
          <p:nvPr>
            <p:ph idx="1"/>
          </p:nvPr>
        </p:nvSpPr>
        <p:spPr/>
        <p:txBody>
          <a:bodyPr/>
          <a:lstStyle/>
          <a:p>
            <a:r>
              <a:rPr lang="en-GB" dirty="0"/>
              <a:t>Shapiro, F. 2018. EMDR Therapy. 3</a:t>
            </a:r>
            <a:r>
              <a:rPr lang="en-GB" baseline="30000" dirty="0"/>
              <a:t>rd</a:t>
            </a:r>
            <a:r>
              <a:rPr lang="en-GB" dirty="0"/>
              <a:t> Edition. Guilford Press. </a:t>
            </a:r>
          </a:p>
          <a:p>
            <a:r>
              <a:rPr lang="en-GB" dirty="0"/>
              <a:t>Van der Kolk, B. 2015. The Body Keeps the Score; Mind, brain and body in the transformation of trauma. Penguin Books.</a:t>
            </a:r>
          </a:p>
          <a:p>
            <a:endParaRPr lang="en-GB" dirty="0"/>
          </a:p>
        </p:txBody>
      </p:sp>
    </p:spTree>
    <p:extLst>
      <p:ext uri="{BB962C8B-B14F-4D97-AF65-F5344CB8AC3E}">
        <p14:creationId xmlns:p14="http://schemas.microsoft.com/office/powerpoint/2010/main" val="54366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964987" y="802299"/>
            <a:ext cx="9089865" cy="3703960"/>
          </a:xfrm>
        </p:spPr>
        <p:txBody>
          <a:bodyPr>
            <a:normAutofit/>
          </a:bodyPr>
          <a:lstStyle/>
          <a:p>
            <a:pPr lvl="0"/>
            <a:r>
              <a:rPr lang="en-US" sz="6100" i="1" dirty="0"/>
              <a:t>`The ACE study is considered the most influential epidemiological study of our time’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964988" y="4941662"/>
            <a:ext cx="9089864" cy="977621"/>
          </a:xfrm>
        </p:spPr>
        <p:txBody>
          <a:bodyPr>
            <a:normAutofit/>
          </a:bodyPr>
          <a:lstStyle/>
          <a:p>
            <a:r>
              <a:rPr lang="en-US" dirty="0"/>
              <a:t>-Shapiro, 2018. </a:t>
            </a:r>
          </a:p>
        </p:txBody>
      </p:sp>
      <p:cxnSp>
        <p:nvCxnSpPr>
          <p:cNvPr id="12" name="Straight Connector 11">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37976" y="4768183"/>
            <a:ext cx="8381762" cy="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4" name="Picture 13">
            <a:extLst>
              <a:ext uri="{FF2B5EF4-FFF2-40B4-BE49-F238E27FC236}">
                <a16:creationId xmlns:a16="http://schemas.microsoft.com/office/drawing/2014/main" id="{D5165267-B23F-4016-85F9-10FFB34713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C4D1-C31F-430A-B085-F8C20B739B07}"/>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7A0D60D4-86F9-4A6B-8168-F4FFE1A7EC49}"/>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The ACE’s study was conducted in America by Kaiser Permanente San Diego and the Centre for Disease Control and Prevention (CDC) on more than 17000 individuals before the age of 18. </a:t>
            </a:r>
          </a:p>
          <a:p>
            <a:pPr>
              <a:buFont typeface="Arial" panose="020B0604020202020204" pitchFamily="34" charset="0"/>
              <a:buChar char="•"/>
            </a:pPr>
            <a:r>
              <a:rPr lang="en-US" dirty="0"/>
              <a:t>The study was one of the largest investigations of childhood abuse, neglect,  household challenges and later life health and wellbeing. </a:t>
            </a:r>
          </a:p>
          <a:p>
            <a:pPr>
              <a:buFont typeface="Arial" panose="020B0604020202020204" pitchFamily="34" charset="0"/>
              <a:buChar char="•"/>
            </a:pPr>
            <a:r>
              <a:rPr lang="en-US" dirty="0"/>
              <a:t>They examined 10 categories to determine a person’s risk for future health and mental health disorders. </a:t>
            </a:r>
          </a:p>
          <a:p>
            <a:pPr>
              <a:buFont typeface="Arial" panose="020B0604020202020204" pitchFamily="34" charset="0"/>
              <a:buChar char="•"/>
            </a:pPr>
            <a:r>
              <a:rPr lang="en-US" dirty="0"/>
              <a:t>These categories included five personal experiences (physical, verbal, and sexual abuse; physical and emotional neglect) and; </a:t>
            </a:r>
          </a:p>
          <a:p>
            <a:pPr>
              <a:buFont typeface="Arial" panose="020B0604020202020204" pitchFamily="34" charset="0"/>
              <a:buChar char="•"/>
            </a:pPr>
            <a:r>
              <a:rPr lang="en-US" dirty="0"/>
              <a:t>Five relate to family members (an alcoholic or domestically abused parent; an incarcerated family member; a mentally ill family member; and the loss of a parent through divorce, death or abandonment. </a:t>
            </a:r>
          </a:p>
        </p:txBody>
      </p:sp>
    </p:spTree>
    <p:extLst>
      <p:ext uri="{BB962C8B-B14F-4D97-AF65-F5344CB8AC3E}">
        <p14:creationId xmlns:p14="http://schemas.microsoft.com/office/powerpoint/2010/main" val="160153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52A4-B7C3-4931-8F39-5198D05B68EA}"/>
              </a:ext>
            </a:extLst>
          </p:cNvPr>
          <p:cNvSpPr>
            <a:spLocks noGrp="1"/>
          </p:cNvSpPr>
          <p:nvPr>
            <p:ph type="title"/>
          </p:nvPr>
        </p:nvSpPr>
        <p:spPr/>
        <p:txBody>
          <a:bodyPr/>
          <a:lstStyle/>
          <a:p>
            <a:r>
              <a:rPr lang="en-GB" dirty="0"/>
              <a:t>ACE’s widely known now;</a:t>
            </a:r>
          </a:p>
        </p:txBody>
      </p:sp>
      <p:sp>
        <p:nvSpPr>
          <p:cNvPr id="3" name="Content Placeholder 2">
            <a:extLst>
              <a:ext uri="{FF2B5EF4-FFF2-40B4-BE49-F238E27FC236}">
                <a16:creationId xmlns:a16="http://schemas.microsoft.com/office/drawing/2014/main" id="{90EC321E-4050-43F0-ADBB-5371E6FB9FCF}"/>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ACE’s the cumulative nature of which, is now becoming widely acknowledged as the underlying causes for all manner of `whole life problems’ for 7/10 of leading causes of death. </a:t>
            </a:r>
          </a:p>
          <a:p>
            <a:pPr>
              <a:buFont typeface="Arial" panose="020B0604020202020204" pitchFamily="34" charset="0"/>
              <a:buChar char="•"/>
            </a:pPr>
            <a:r>
              <a:rPr lang="en-US" dirty="0"/>
              <a:t>In EMDR therapy terms, this highlights the role of problem development as espoused in the Adaptive Information Processing Theory (AIP) (the model that underpins EMDR therapy). </a:t>
            </a:r>
          </a:p>
          <a:p>
            <a:pPr>
              <a:buFont typeface="Arial" panose="020B0604020202020204" pitchFamily="34" charset="0"/>
              <a:buChar char="•"/>
            </a:pPr>
            <a:r>
              <a:rPr lang="en-US" dirty="0"/>
              <a:t>The ACE test is often used in phase 1 of EMDR therapy to determine targets and it enables clinicians to rapidly determine the contributors to dysfunction and identify the memories to be targeted for processing through direct questioning. </a:t>
            </a:r>
            <a:endParaRPr lang="en-GB" dirty="0"/>
          </a:p>
        </p:txBody>
      </p:sp>
    </p:spTree>
    <p:extLst>
      <p:ext uri="{BB962C8B-B14F-4D97-AF65-F5344CB8AC3E}">
        <p14:creationId xmlns:p14="http://schemas.microsoft.com/office/powerpoint/2010/main" val="206517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3173-91A6-4B25-AE1E-4627696383A7}"/>
              </a:ext>
            </a:extLst>
          </p:cNvPr>
          <p:cNvSpPr>
            <a:spLocks noGrp="1"/>
          </p:cNvSpPr>
          <p:nvPr>
            <p:ph type="title"/>
          </p:nvPr>
        </p:nvSpPr>
        <p:spPr/>
        <p:txBody>
          <a:bodyPr/>
          <a:lstStyle/>
          <a:p>
            <a:r>
              <a:rPr lang="en-GB" dirty="0"/>
              <a:t>3 Categories of ACEs </a:t>
            </a:r>
          </a:p>
        </p:txBody>
      </p:sp>
      <p:sp>
        <p:nvSpPr>
          <p:cNvPr id="3" name="Content Placeholder 2">
            <a:extLst>
              <a:ext uri="{FF2B5EF4-FFF2-40B4-BE49-F238E27FC236}">
                <a16:creationId xmlns:a16="http://schemas.microsoft.com/office/drawing/2014/main" id="{434DDFBB-0C47-4965-8F63-04A53076B580}"/>
              </a:ext>
            </a:extLst>
          </p:cNvPr>
          <p:cNvSpPr>
            <a:spLocks noGrp="1"/>
          </p:cNvSpPr>
          <p:nvPr>
            <p:ph idx="1"/>
          </p:nvPr>
        </p:nvSpPr>
        <p:spPr/>
        <p:txBody>
          <a:bodyPr/>
          <a:lstStyle/>
          <a:p>
            <a:r>
              <a:rPr lang="en-US" b="1" dirty="0"/>
              <a:t>1. Abuse</a:t>
            </a:r>
          </a:p>
          <a:p>
            <a:r>
              <a:rPr lang="en-US" b="1" dirty="0"/>
              <a:t>2. neglect </a:t>
            </a:r>
            <a:r>
              <a:rPr lang="en-US" dirty="0"/>
              <a:t>and </a:t>
            </a:r>
          </a:p>
          <a:p>
            <a:r>
              <a:rPr lang="en-US" b="1" dirty="0"/>
              <a:t>3. household dysfunction</a:t>
            </a:r>
          </a:p>
          <a:p>
            <a:pPr marL="0" indent="0">
              <a:buNone/>
            </a:pPr>
            <a:endParaRPr lang="en-US" b="1" dirty="0"/>
          </a:p>
          <a:p>
            <a:pPr>
              <a:buFont typeface="Arial" panose="020B0604020202020204" pitchFamily="34" charset="0"/>
              <a:buChar char="•"/>
            </a:pPr>
            <a:r>
              <a:rPr lang="en-US" dirty="0"/>
              <a:t> Each type of maltreatment you have suffered counts for 1 ACE score.</a:t>
            </a:r>
          </a:p>
          <a:p>
            <a:pPr>
              <a:buFont typeface="Arial" panose="020B0604020202020204" pitchFamily="34" charset="0"/>
              <a:buChar char="•"/>
            </a:pPr>
            <a:r>
              <a:rPr lang="en-US" dirty="0"/>
              <a:t> If you have suffered that ACE more than once it still counts for a score of 1.</a:t>
            </a:r>
            <a:endParaRPr lang="en-GB" dirty="0"/>
          </a:p>
        </p:txBody>
      </p:sp>
    </p:spTree>
    <p:extLst>
      <p:ext uri="{BB962C8B-B14F-4D97-AF65-F5344CB8AC3E}">
        <p14:creationId xmlns:p14="http://schemas.microsoft.com/office/powerpoint/2010/main" val="111959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3173-91A6-4B25-AE1E-4627696383A7}"/>
              </a:ext>
            </a:extLst>
          </p:cNvPr>
          <p:cNvSpPr>
            <a:spLocks noGrp="1"/>
          </p:cNvSpPr>
          <p:nvPr>
            <p:ph type="title"/>
          </p:nvPr>
        </p:nvSpPr>
        <p:spPr/>
        <p:txBody>
          <a:bodyPr>
            <a:normAutofit/>
          </a:bodyPr>
          <a:lstStyle/>
          <a:p>
            <a:r>
              <a:rPr lang="en-GB" dirty="0"/>
              <a:t>Understanding ACEs</a:t>
            </a:r>
            <a:br>
              <a:rPr lang="en-GB" dirty="0"/>
            </a:br>
            <a:endParaRPr lang="en-GB" dirty="0"/>
          </a:p>
        </p:txBody>
      </p:sp>
      <p:sp>
        <p:nvSpPr>
          <p:cNvPr id="3" name="Content Placeholder 2">
            <a:extLst>
              <a:ext uri="{FF2B5EF4-FFF2-40B4-BE49-F238E27FC236}">
                <a16:creationId xmlns:a16="http://schemas.microsoft.com/office/drawing/2014/main" id="{434DDFBB-0C47-4965-8F63-04A53076B580}"/>
              </a:ext>
            </a:extLst>
          </p:cNvPr>
          <p:cNvSpPr>
            <a:spLocks noGrp="1"/>
          </p:cNvSpPr>
          <p:nvPr>
            <p:ph idx="1"/>
          </p:nvPr>
        </p:nvSpPr>
        <p:spPr/>
        <p:txBody>
          <a:bodyPr/>
          <a:lstStyle/>
          <a:p>
            <a:pPr>
              <a:buFont typeface="Arial" panose="020B0604020202020204" pitchFamily="34" charset="0"/>
              <a:buChar char="•"/>
            </a:pPr>
            <a:r>
              <a:rPr lang="en-US" dirty="0"/>
              <a:t>10 forms of childhood trauma drastically increase the risk of 7 out of 10 of the leading causes of death. </a:t>
            </a:r>
          </a:p>
          <a:p>
            <a:pPr>
              <a:buFont typeface="Arial" panose="020B0604020202020204" pitchFamily="34" charset="0"/>
              <a:buChar char="•"/>
            </a:pPr>
            <a:r>
              <a:rPr lang="en-US" dirty="0"/>
              <a:t>High doses of these traumas unhelpfully impact on our brain, immune system and the hormonal system. </a:t>
            </a:r>
          </a:p>
          <a:p>
            <a:pPr>
              <a:buFont typeface="Arial" panose="020B0604020202020204" pitchFamily="34" charset="0"/>
              <a:buChar char="•"/>
            </a:pPr>
            <a:r>
              <a:rPr lang="en-US" dirty="0"/>
              <a:t>People exposed to very high doses of ACEs have a reduced life expectancy of 20 years.</a:t>
            </a:r>
          </a:p>
          <a:p>
            <a:endParaRPr lang="en-GB" dirty="0"/>
          </a:p>
        </p:txBody>
      </p:sp>
    </p:spTree>
    <p:extLst>
      <p:ext uri="{BB962C8B-B14F-4D97-AF65-F5344CB8AC3E}">
        <p14:creationId xmlns:p14="http://schemas.microsoft.com/office/powerpoint/2010/main" val="114158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340F-EBB7-4420-B0C9-FC035BFEE9E1}"/>
              </a:ext>
            </a:extLst>
          </p:cNvPr>
          <p:cNvSpPr>
            <a:spLocks noGrp="1"/>
          </p:cNvSpPr>
          <p:nvPr>
            <p:ph type="title"/>
          </p:nvPr>
        </p:nvSpPr>
        <p:spPr/>
        <p:txBody>
          <a:bodyPr>
            <a:normAutofit/>
          </a:bodyPr>
          <a:lstStyle/>
          <a:p>
            <a:r>
              <a:rPr lang="en-GB" dirty="0"/>
              <a:t>Having ACEs is common</a:t>
            </a:r>
            <a:br>
              <a:rPr lang="en-GB" dirty="0"/>
            </a:br>
            <a:endParaRPr lang="en-GB" dirty="0"/>
          </a:p>
        </p:txBody>
      </p:sp>
      <p:sp>
        <p:nvSpPr>
          <p:cNvPr id="3" name="Content Placeholder 2">
            <a:extLst>
              <a:ext uri="{FF2B5EF4-FFF2-40B4-BE49-F238E27FC236}">
                <a16:creationId xmlns:a16="http://schemas.microsoft.com/office/drawing/2014/main" id="{9EB1B334-4F67-41EC-A678-A28B51619B46}"/>
              </a:ext>
            </a:extLst>
          </p:cNvPr>
          <p:cNvSpPr>
            <a:spLocks noGrp="1"/>
          </p:cNvSpPr>
          <p:nvPr>
            <p:ph idx="1"/>
          </p:nvPr>
        </p:nvSpPr>
        <p:spPr/>
        <p:txBody>
          <a:bodyPr/>
          <a:lstStyle/>
          <a:p>
            <a:pPr>
              <a:buFont typeface="Arial" panose="020B0604020202020204" pitchFamily="34" charset="0"/>
              <a:buChar char="•"/>
            </a:pPr>
            <a:r>
              <a:rPr lang="en-US" dirty="0"/>
              <a:t>2 in every 10 kids are sexually abused.</a:t>
            </a:r>
          </a:p>
          <a:p>
            <a:pPr>
              <a:buFont typeface="Arial" panose="020B0604020202020204" pitchFamily="34" charset="0"/>
              <a:buChar char="•"/>
            </a:pPr>
            <a:r>
              <a:rPr lang="en-US" dirty="0"/>
              <a:t>3 out of 10 kids are physically abused.</a:t>
            </a:r>
          </a:p>
          <a:p>
            <a:pPr>
              <a:buFont typeface="Arial" panose="020B0604020202020204" pitchFamily="34" charset="0"/>
              <a:buChar char="•"/>
            </a:pPr>
            <a:r>
              <a:rPr lang="en-US" dirty="0"/>
              <a:t> 1 in every 10 kids are emotionally abused. </a:t>
            </a:r>
          </a:p>
          <a:p>
            <a:pPr>
              <a:buFont typeface="Arial" panose="020B0604020202020204" pitchFamily="34" charset="0"/>
              <a:buChar char="•"/>
            </a:pPr>
            <a:r>
              <a:rPr lang="en-US" dirty="0"/>
              <a:t>Many victims suffer multiple forms of abuse and neglect.</a:t>
            </a:r>
          </a:p>
          <a:p>
            <a:pPr>
              <a:buFont typeface="Arial" panose="020B0604020202020204" pitchFamily="34" charset="0"/>
              <a:buChar char="•"/>
            </a:pPr>
            <a:r>
              <a:rPr lang="en-US" dirty="0"/>
              <a:t>Many are brought up in household dysfunctions </a:t>
            </a:r>
          </a:p>
          <a:p>
            <a:endParaRPr lang="en-GB" dirty="0"/>
          </a:p>
        </p:txBody>
      </p:sp>
    </p:spTree>
    <p:extLst>
      <p:ext uri="{BB962C8B-B14F-4D97-AF65-F5344CB8AC3E}">
        <p14:creationId xmlns:p14="http://schemas.microsoft.com/office/powerpoint/2010/main" val="376281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340F-EBB7-4420-B0C9-FC035BFEE9E1}"/>
              </a:ext>
            </a:extLst>
          </p:cNvPr>
          <p:cNvSpPr>
            <a:spLocks noGrp="1"/>
          </p:cNvSpPr>
          <p:nvPr>
            <p:ph type="title"/>
          </p:nvPr>
        </p:nvSpPr>
        <p:spPr/>
        <p:txBody>
          <a:bodyPr>
            <a:normAutofit/>
          </a:bodyPr>
          <a:lstStyle/>
          <a:p>
            <a:r>
              <a:rPr lang="en-US" dirty="0"/>
              <a:t>What does your ACE Score mean? </a:t>
            </a:r>
            <a:br>
              <a:rPr lang="en-US" dirty="0"/>
            </a:br>
            <a:endParaRPr lang="en-GB" dirty="0"/>
          </a:p>
        </p:txBody>
      </p:sp>
      <p:sp>
        <p:nvSpPr>
          <p:cNvPr id="3" name="Content Placeholder 2">
            <a:extLst>
              <a:ext uri="{FF2B5EF4-FFF2-40B4-BE49-F238E27FC236}">
                <a16:creationId xmlns:a16="http://schemas.microsoft.com/office/drawing/2014/main" id="{9EB1B334-4F67-41EC-A678-A28B51619B46}"/>
              </a:ext>
            </a:extLst>
          </p:cNvPr>
          <p:cNvSpPr>
            <a:spLocks noGrp="1"/>
          </p:cNvSpPr>
          <p:nvPr>
            <p:ph idx="1"/>
          </p:nvPr>
        </p:nvSpPr>
        <p:spPr/>
        <p:txBody>
          <a:bodyPr/>
          <a:lstStyle/>
          <a:p>
            <a:pPr>
              <a:buFont typeface="Arial" panose="020B0604020202020204" pitchFamily="34" charset="0"/>
              <a:buChar char="•"/>
            </a:pPr>
            <a:r>
              <a:rPr lang="en-US" dirty="0"/>
              <a:t>Almost two thirds of people surveyed scored at least 1 adverse childhood experience. </a:t>
            </a:r>
          </a:p>
          <a:p>
            <a:pPr>
              <a:buFont typeface="Arial" panose="020B0604020202020204" pitchFamily="34" charset="0"/>
              <a:buChar char="•"/>
            </a:pPr>
            <a:r>
              <a:rPr lang="en-US" dirty="0"/>
              <a:t>More than 1 in 10 people have a score of 4 or more. </a:t>
            </a:r>
          </a:p>
          <a:p>
            <a:pPr>
              <a:buFont typeface="Arial" panose="020B0604020202020204" pitchFamily="34" charset="0"/>
              <a:buChar char="•"/>
            </a:pPr>
            <a:r>
              <a:rPr lang="en-US" dirty="0"/>
              <a:t>The higher your ACE score the higher your statistical possibility of suffering from a whole range of psychological (social and emotional disorders) and medical problems like cancer or coronary heart disease. </a:t>
            </a:r>
          </a:p>
          <a:p>
            <a:endParaRPr lang="en-US" dirty="0"/>
          </a:p>
          <a:p>
            <a:endParaRPr lang="en-GB" dirty="0"/>
          </a:p>
        </p:txBody>
      </p:sp>
    </p:spTree>
    <p:extLst>
      <p:ext uri="{BB962C8B-B14F-4D97-AF65-F5344CB8AC3E}">
        <p14:creationId xmlns:p14="http://schemas.microsoft.com/office/powerpoint/2010/main" val="118077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F103-3643-42A2-AF33-A2D0EE112FCC}"/>
              </a:ext>
            </a:extLst>
          </p:cNvPr>
          <p:cNvSpPr>
            <a:spLocks noGrp="1"/>
          </p:cNvSpPr>
          <p:nvPr>
            <p:ph type="title"/>
          </p:nvPr>
        </p:nvSpPr>
        <p:spPr/>
        <p:txBody>
          <a:bodyPr/>
          <a:lstStyle/>
          <a:p>
            <a:r>
              <a:rPr lang="en-GB" dirty="0"/>
              <a:t>ACE’s score continued;</a:t>
            </a:r>
          </a:p>
        </p:txBody>
      </p:sp>
      <p:sp>
        <p:nvSpPr>
          <p:cNvPr id="3" name="Content Placeholder 2">
            <a:extLst>
              <a:ext uri="{FF2B5EF4-FFF2-40B4-BE49-F238E27FC236}">
                <a16:creationId xmlns:a16="http://schemas.microsoft.com/office/drawing/2014/main" id="{A24E3A1B-3588-437E-8A08-55528FA95924}"/>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GB" dirty="0"/>
              <a:t>An ACE score of 4 or more significantly increases risks of developing disease and social and emotional disorders. Example; </a:t>
            </a:r>
          </a:p>
          <a:p>
            <a:pPr>
              <a:buFont typeface="Arial" panose="020B0604020202020204" pitchFamily="34" charset="0"/>
              <a:buChar char="•"/>
            </a:pPr>
            <a:r>
              <a:rPr lang="en-US" dirty="0"/>
              <a:t>Depression increases by 460% and suicide 1,200% with ACE score of 4 or more. </a:t>
            </a:r>
            <a:endParaRPr lang="en-GB" dirty="0"/>
          </a:p>
          <a:p>
            <a:r>
              <a:rPr lang="en-GB" dirty="0"/>
              <a:t>You are 500% more at risk of being an alcoholic </a:t>
            </a:r>
          </a:p>
          <a:p>
            <a:pPr>
              <a:buFont typeface="Arial" panose="020B0604020202020204" pitchFamily="34" charset="0"/>
              <a:buChar char="•"/>
            </a:pPr>
            <a:r>
              <a:rPr lang="en-GB" dirty="0"/>
              <a:t>An ACE score of 6 or more increases risk of becoming an adult smoker by 250% and of experiencing chronic pulmonary disease by 390% (no coincidence). </a:t>
            </a:r>
          </a:p>
          <a:p>
            <a:pPr>
              <a:buFont typeface="Arial" panose="020B0604020202020204" pitchFamily="34" charset="0"/>
              <a:buChar char="•"/>
            </a:pPr>
            <a:r>
              <a:rPr lang="en-GB" dirty="0"/>
              <a:t>A male score of 6 or more has a 4600% increased likelihood of becoming an intravenous (IV) drug user and 78% of woman who use IV drugs is due to ACEs. </a:t>
            </a:r>
          </a:p>
          <a:p>
            <a:pPr>
              <a:buFont typeface="Arial" panose="020B0604020202020204" pitchFamily="34" charset="0"/>
              <a:buChar char="•"/>
            </a:pPr>
            <a:r>
              <a:rPr lang="en-GB" dirty="0"/>
              <a:t>These are absolutely staggering statistics</a:t>
            </a:r>
          </a:p>
        </p:txBody>
      </p:sp>
    </p:spTree>
    <p:extLst>
      <p:ext uri="{BB962C8B-B14F-4D97-AF65-F5344CB8AC3E}">
        <p14:creationId xmlns:p14="http://schemas.microsoft.com/office/powerpoint/2010/main" val="345569825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Palatino Linotype</vt:lpstr>
      <vt:lpstr>Gallery</vt:lpstr>
      <vt:lpstr>PowerPoint Presentation</vt:lpstr>
      <vt:lpstr>`The ACE study is considered the most influential epidemiological study of our time’</vt:lpstr>
      <vt:lpstr>Background</vt:lpstr>
      <vt:lpstr>ACE’s widely known now;</vt:lpstr>
      <vt:lpstr>3 Categories of ACEs </vt:lpstr>
      <vt:lpstr>Understanding ACEs </vt:lpstr>
      <vt:lpstr>Having ACEs is common </vt:lpstr>
      <vt:lpstr>What does your ACE Score mean?  </vt:lpstr>
      <vt:lpstr>ACE’s score continued;</vt:lpstr>
      <vt:lpstr>ACE continued </vt:lpstr>
      <vt:lpstr>Task:  Review a trigger you’ve experienced</vt:lpstr>
      <vt:lpstr>It is good to understand your risks, so that you can take action to reduce them;</vt:lpstr>
      <vt:lpstr>Effective Treatments for overcoming trauma </vt:lpstr>
      <vt:lpstr>30- minute Questions opportunity?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2020-03-25T18:24:39Z</dcterms:created>
  <dcterms:modified xsi:type="dcterms:W3CDTF">2020-04-15T14:08:58Z</dcterms:modified>
</cp:coreProperties>
</file>